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91" r:id="rId3"/>
    <p:sldId id="297" r:id="rId4"/>
    <p:sldId id="296" r:id="rId5"/>
    <p:sldId id="305" r:id="rId6"/>
    <p:sldId id="267" r:id="rId7"/>
    <p:sldId id="299" r:id="rId8"/>
    <p:sldId id="300" r:id="rId9"/>
    <p:sldId id="270" r:id="rId10"/>
    <p:sldId id="295" r:id="rId11"/>
    <p:sldId id="303" r:id="rId12"/>
    <p:sldId id="271" r:id="rId13"/>
    <p:sldId id="273" r:id="rId14"/>
    <p:sldId id="285" r:id="rId15"/>
    <p:sldId id="286" r:id="rId16"/>
    <p:sldId id="289" r:id="rId17"/>
    <p:sldId id="262" r:id="rId18"/>
    <p:sldId id="275" r:id="rId19"/>
    <p:sldId id="276" r:id="rId20"/>
    <p:sldId id="277" r:id="rId21"/>
    <p:sldId id="279" r:id="rId22"/>
    <p:sldId id="306" r:id="rId23"/>
    <p:sldId id="304" r:id="rId24"/>
    <p:sldId id="280" r:id="rId25"/>
    <p:sldId id="288" r:id="rId26"/>
    <p:sldId id="298" r:id="rId27"/>
    <p:sldId id="284" r:id="rId28"/>
    <p:sldId id="283" r:id="rId29"/>
    <p:sldId id="281" r:id="rId30"/>
    <p:sldId id="290" r:id="rId3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[Zeszyt1]Arkusz4!$C$1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numRef>
              <c:f>[Zeszyt1]Arkusz4!$B$3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[Zeszyt1]Arkusz4!$B$1</c:f>
              <c:numCache>
                <c:formatCode>General</c:formatCode>
                <c:ptCount val="1"/>
                <c:pt idx="0">
                  <c:v>0.70000000000000018</c:v>
                </c:pt>
              </c:numCache>
            </c:numRef>
          </c:val>
        </c:ser>
        <c:ser>
          <c:idx val="1"/>
          <c:order val="1"/>
          <c:tx>
            <c:strRef>
              <c:f>[Zeszyt1]Arkusz4!$C$2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numRef>
              <c:f>[Zeszyt1]Arkusz4!$B$3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[Zeszyt1]Arkusz4!$B$2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2"/>
          <c:order val="2"/>
          <c:tx>
            <c:strRef>
              <c:f>[Zeszyt1]Arkusz4!$C$3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numRef>
              <c:f>[Zeszyt1]Arkusz4!$B$3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[Zeszyt1]Arkusz4!$B$3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30368"/>
        <c:axId val="78731904"/>
      </c:barChart>
      <c:catAx>
        <c:axId val="7873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8731904"/>
        <c:crosses val="autoZero"/>
        <c:auto val="1"/>
        <c:lblAlgn val="ctr"/>
        <c:lblOffset val="100"/>
        <c:noMultiLvlLbl val="0"/>
      </c:catAx>
      <c:valAx>
        <c:axId val="78731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873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9427024-AE42-4DAB-99AD-576EDC18A11B}" type="datetimeFigureOut">
              <a:rPr lang="pl-PL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BD01BE-54AC-4F0E-8F48-78BD13A6E4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45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44CA-3699-430B-85E1-D1378B81C0C2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B778-C12F-4F4D-9CE1-DFE02EB805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7467-5AED-447B-92FB-41AE3D01DD13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B32C-0836-468A-BC63-C3B62AB662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73A3-87D7-4065-979A-29AAF956520B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09A2-DF82-46D2-8CFD-02430E4E6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BBFE-9C82-46B6-84A5-AE1F9D120455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3EE4-A429-4203-AD46-A457DC4AA5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235C-92FA-40AC-8063-4AC30FF39468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7038-2BDC-4CCD-8149-0F93CE7194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7896-28A9-49B7-8254-3EC0AF6636B7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C6D-F768-4D0B-94CC-7DF1A93D9A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2158-0508-4CFD-8073-99769B52C279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89C1-6D9D-4806-A15B-CC0C0281F4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1885-CA18-45A8-BF02-3312022F81EA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D540-859D-4CB2-8C39-E18B1400B1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9B6B-0633-4D6F-845C-3829503EC646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12BD-EADC-48E2-B468-51F698C5D0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B00C-840B-4ED4-B538-EB17B3A0D5CA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F27D-78F6-4C75-982D-C1AC0E41C7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6851-326C-4FA7-87A8-3AB22D37BAEC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3065-B092-40C4-90F0-AE4E881DE5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F6FBE-495C-49EE-B78F-EABDBAE3BA71}" type="datetime1">
              <a:rPr lang="pl-PL" smtClean="0"/>
              <a:pPr>
                <a:defRPr/>
              </a:pPr>
              <a:t>2015-03-24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pl-PL" smtClean="0"/>
              <a:t>po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22154-76FE-4901-8D24-6C7800AAD4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ymon@pozyczkaportal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064896" cy="1470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sz="3600" spc="300" dirty="0" smtClean="0">
                <a:solidFill>
                  <a:schemeClr val="bg1"/>
                </a:solidFill>
                <a:latin typeface="Helvetica LT Std" pitchFamily="34" charset="0"/>
              </a:rPr>
              <a:t>Gdzie klienci szukają informacji o pożyczkach pozabankowych?</a:t>
            </a:r>
          </a:p>
        </p:txBody>
      </p:sp>
      <p:pic>
        <p:nvPicPr>
          <p:cNvPr id="4" name="Obraz 3" descr="pp.png"/>
          <p:cNvPicPr>
            <a:picLocks noChangeAspect="1"/>
          </p:cNvPicPr>
          <p:nvPr/>
        </p:nvPicPr>
        <p:blipFill>
          <a:blip r:embed="rId3" cstate="print"/>
          <a:srcRect t="56250"/>
          <a:stretch>
            <a:fillRect/>
          </a:stretch>
        </p:blipFill>
        <p:spPr>
          <a:xfrm>
            <a:off x="971600" y="0"/>
            <a:ext cx="7155635" cy="2016082"/>
          </a:xfrm>
          <a:prstGeom prst="rect">
            <a:avLst/>
          </a:prstGeom>
        </p:spPr>
      </p:pic>
      <p:pic>
        <p:nvPicPr>
          <p:cNvPr id="5" name="Obraz 4" descr="SNP_EB3EF6A1FCEA59B40A59976708B386BA447A_4455535_en_v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1353" y="3789040"/>
            <a:ext cx="3941295" cy="257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to wygląda w branży tradycyjnej?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1026" name="Picture 2" descr="Przydatnośc źródeł informacji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9136"/>
            <a:ext cx="4248472" cy="51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…a w branży pożyczkowej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1D540-859D-4CB2-8C39-E18B1400B1BA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7170" name="Picture 2" descr="C:\Users\SONY\Downloads\gdzie szukamy informacji o firmach pozyczkowych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963011" cy="46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8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4000" b="1" i="1" dirty="0" smtClean="0"/>
              <a:t>Jakich informacji o pożyczkach konsumenci szukają w internecie?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2" name="AutoShape 2" descr="Wyświetlanie czegoszukam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5" name="Picture 3" descr="C:\Users\SONY\Downloads\czegoszukam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5" y="1556792"/>
            <a:ext cx="6907937" cy="50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91680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47%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131840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26%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16%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84168" y="48064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11%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4000" b="1" i="1" dirty="0" smtClean="0"/>
              <a:t>Co przy wyborze pożyczki jest dla konsumentów najważniejsze?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9218" name="Picture 2" descr="C:\Users\SONY\Downloads\co jest najwazniejs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5760640" cy="41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l-PL" sz="4000" b="1" i="1" dirty="0" smtClean="0"/>
              <a:t/>
            </a:r>
            <a:br>
              <a:rPr lang="pl-PL" sz="4000" b="1" i="1" dirty="0" smtClean="0"/>
            </a:br>
            <a:r>
              <a:rPr lang="pl-PL" sz="4000" b="1" i="1" dirty="0"/>
              <a:t/>
            </a:r>
            <a:br>
              <a:rPr lang="pl-PL" sz="4000" b="1" i="1" dirty="0"/>
            </a:br>
            <a:r>
              <a:rPr lang="pl-PL" sz="4000" b="1" i="1" dirty="0" smtClean="0"/>
              <a:t>Dla 37% konsumentów opinia o pożyczce to najważniejszy czynnik przy podejmowaniu decyzji o wyborze oferty pożyczkowej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1026" name="Picture 2" descr="http://dmc.mn/blog/wp-content/uploads/2015/02/public-opini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4193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sz="2100" dirty="0" smtClean="0"/>
              <a:t>Firmy pożyczkowe </a:t>
            </a:r>
            <a:r>
              <a:rPr lang="pl-PL" sz="2100" dirty="0" smtClean="0"/>
              <a:t>wychodzą </a:t>
            </a:r>
            <a:r>
              <a:rPr lang="pl-PL" sz="2100" dirty="0" smtClean="0"/>
              <a:t>naprzeciw oczekiwaniom konsumentów i nawiązują współpracę z merytorycznymi portalami i organizacjami, które porównują i analizują oferty.</a:t>
            </a:r>
          </a:p>
        </p:txBody>
      </p:sp>
      <p:pic>
        <p:nvPicPr>
          <p:cNvPr id="28674" name="Picture 4" descr="szyb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516937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6" name="Ramka 5"/>
          <p:cNvSpPr/>
          <p:nvPr/>
        </p:nvSpPr>
        <p:spPr>
          <a:xfrm>
            <a:off x="6804248" y="5157192"/>
            <a:ext cx="2016224" cy="108012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8229600" cy="4525963"/>
          </a:xfrm>
        </p:spPr>
        <p:txBody>
          <a:bodyPr/>
          <a:lstStyle/>
          <a:p>
            <a:pPr marL="0" indent="0">
              <a:buFontTx/>
              <a:buChar char="-"/>
            </a:pPr>
            <a:endParaRPr lang="pl-PL" sz="2100" dirty="0" smtClean="0"/>
          </a:p>
          <a:p>
            <a:pPr marL="0" indent="0">
              <a:buFontTx/>
              <a:buChar char="-"/>
            </a:pPr>
            <a:endParaRPr lang="pl-PL" sz="2100" dirty="0" smtClean="0"/>
          </a:p>
          <a:p>
            <a:pPr marL="0" indent="0">
              <a:buFontTx/>
              <a:buChar char="-"/>
            </a:pPr>
            <a:r>
              <a:rPr lang="pl-PL" sz="2100" dirty="0" smtClean="0"/>
              <a:t> W najbliższych latach dla całego sektora </a:t>
            </a:r>
            <a:r>
              <a:rPr lang="pl-PL" sz="2100" dirty="0" err="1" smtClean="0"/>
              <a:t>pozabankowego</a:t>
            </a:r>
            <a:r>
              <a:rPr lang="pl-PL" sz="2100" dirty="0" smtClean="0"/>
              <a:t> priorytetem będzie edukacja konsumentów</a:t>
            </a:r>
          </a:p>
          <a:p>
            <a:pPr marL="0" indent="0">
              <a:buFontTx/>
              <a:buNone/>
            </a:pPr>
            <a:endParaRPr lang="pl-PL" sz="2100" dirty="0" smtClean="0"/>
          </a:p>
          <a:p>
            <a:pPr marL="0" indent="0">
              <a:buFontTx/>
              <a:buChar char="-"/>
            </a:pPr>
            <a:r>
              <a:rPr lang="pl-PL" sz="2100" dirty="0" smtClean="0"/>
              <a:t> Ważnym elementem tego procesu będą merytoryczne portale o tematyce finansowej, które prowadzą rankingi pożyczek i dysponują zapleczem eksperckim</a:t>
            </a:r>
          </a:p>
          <a:p>
            <a:pPr marL="0" indent="0">
              <a:buFontTx/>
              <a:buChar char="-"/>
            </a:pPr>
            <a:endParaRPr lang="pl-PL" sz="2100" dirty="0" smtClean="0"/>
          </a:p>
          <a:p>
            <a:pPr marL="0" indent="0">
              <a:buFontTx/>
              <a:buChar char="-"/>
            </a:pPr>
            <a:r>
              <a:rPr lang="pl-PL" sz="2100" dirty="0" smtClean="0"/>
              <a:t> Edukacja konsumentów wiąże się ze wzmożoną aktywnością ekspertów od sektora </a:t>
            </a:r>
            <a:r>
              <a:rPr lang="pl-PL" sz="2100" dirty="0" err="1" smtClean="0"/>
              <a:t>pozabankowego</a:t>
            </a:r>
            <a:r>
              <a:rPr lang="pl-PL" sz="2100" dirty="0" smtClean="0"/>
              <a:t> w mediach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i="1" smtClean="0"/>
              <a:t>Jak firmy pożyczkowe pozyskują klientów?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pic>
        <p:nvPicPr>
          <p:cNvPr id="2050" name="Picture 2" descr="http://cdn2.hubspot.net/hub/64283/file-15359107-png/images/predictive-analytics-customer-acquisition-equals-no-fight-over-customer-resized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4" y="2420888"/>
            <a:ext cx="539174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z="2100" b="1" dirty="0" smtClean="0"/>
          </a:p>
          <a:p>
            <a:pPr marL="0" indent="0" eaLnBrk="1" hangingPunct="1">
              <a:buFont typeface="Arial" charset="0"/>
              <a:buNone/>
            </a:pPr>
            <a:endParaRPr lang="pl-PL" sz="2100" b="1" dirty="0"/>
          </a:p>
          <a:p>
            <a:pPr marL="0" indent="0" eaLnBrk="1" hangingPunct="1">
              <a:buFont typeface="Arial" charset="0"/>
              <a:buNone/>
            </a:pPr>
            <a:endParaRPr lang="pl-PL" sz="21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pl-PL" sz="2100" b="1" dirty="0" smtClean="0"/>
              <a:t>Z analizy firmy Pozyczkaportal.pl wynika, że firmy pożyczkowe pozyskują klientów za pomocą poniższych kanałów i narzędzi:</a:t>
            </a:r>
          </a:p>
          <a:p>
            <a:pPr marL="0" indent="0" eaLnBrk="1" hangingPunct="1">
              <a:buFont typeface="Arial" charset="0"/>
              <a:buNone/>
            </a:pPr>
            <a:endParaRPr lang="pl-PL" sz="2100" b="1" dirty="0" smtClean="0"/>
          </a:p>
          <a:p>
            <a:pPr marL="0" indent="0" eaLnBrk="1" hangingPunct="1">
              <a:buFontTx/>
              <a:buChar char="-"/>
            </a:pPr>
            <a:r>
              <a:rPr lang="pl-PL" sz="2100" dirty="0" smtClean="0"/>
              <a:t> Google </a:t>
            </a:r>
            <a:r>
              <a:rPr lang="pl-PL" sz="2100" dirty="0" err="1" smtClean="0"/>
              <a:t>Adwords</a:t>
            </a:r>
            <a:endParaRPr lang="pl-PL" sz="2100" dirty="0" smtClean="0"/>
          </a:p>
          <a:p>
            <a:pPr marL="0" indent="0" eaLnBrk="1" hangingPunct="1">
              <a:buFontTx/>
              <a:buNone/>
            </a:pPr>
            <a:endParaRPr lang="pl-PL" sz="2100" dirty="0" smtClean="0"/>
          </a:p>
          <a:p>
            <a:pPr marL="0" indent="0" eaLnBrk="1" hangingPunct="1">
              <a:buFontTx/>
              <a:buChar char="-"/>
            </a:pPr>
            <a:r>
              <a:rPr lang="pl-PL" sz="2100" dirty="0" smtClean="0"/>
              <a:t> Pozycja organiczna w wyszukiwarce Google</a:t>
            </a:r>
          </a:p>
          <a:p>
            <a:pPr marL="0" indent="0" eaLnBrk="1" hangingPunct="1">
              <a:buFontTx/>
              <a:buNone/>
            </a:pPr>
            <a:endParaRPr lang="pl-PL" sz="2100" dirty="0" smtClean="0"/>
          </a:p>
          <a:p>
            <a:pPr marL="0" indent="0" eaLnBrk="1" hangingPunct="1">
              <a:buFontTx/>
              <a:buChar char="-"/>
            </a:pPr>
            <a:r>
              <a:rPr lang="pl-PL" sz="2100" dirty="0" smtClean="0"/>
              <a:t> Telewizja i radio</a:t>
            </a:r>
          </a:p>
          <a:p>
            <a:pPr marL="0" indent="0" eaLnBrk="1" hangingPunct="1">
              <a:buFontTx/>
              <a:buNone/>
            </a:pPr>
            <a:endParaRPr lang="pl-PL" sz="2100" dirty="0" smtClean="0"/>
          </a:p>
          <a:p>
            <a:pPr marL="0" indent="0" eaLnBrk="1" hangingPunct="1">
              <a:buFontTx/>
              <a:buChar char="-"/>
            </a:pPr>
            <a:r>
              <a:rPr lang="pl-PL" sz="2100" dirty="0" smtClean="0"/>
              <a:t> </a:t>
            </a:r>
            <a:r>
              <a:rPr lang="pl-PL" sz="2100" dirty="0" err="1" smtClean="0"/>
              <a:t>Affiliacja</a:t>
            </a:r>
            <a:endParaRPr lang="pl-PL" sz="2100" dirty="0" smtClean="0"/>
          </a:p>
          <a:p>
            <a:pPr marL="0" indent="0" eaLnBrk="1" hangingPunct="1">
              <a:buFont typeface="Arial" charset="0"/>
              <a:buNone/>
            </a:pPr>
            <a:endParaRPr 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4000" b="1" i="1" smtClean="0"/>
              <a:t>Co napędza rynek pożyczek pozabankowych?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sp>
        <p:nvSpPr>
          <p:cNvPr id="2" name="AutoShape 8" descr="Wyświetlanie loupe_icon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1" name="Picture 9" descr="C:\Users\SONY\Downloads\loupe_ic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76462"/>
            <a:ext cx="4047133" cy="43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p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56250"/>
          <a:stretch>
            <a:fillRect/>
          </a:stretch>
        </p:blipFill>
        <p:spPr>
          <a:xfrm>
            <a:off x="0" y="6453336"/>
            <a:ext cx="1436265" cy="404664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611560" y="0"/>
            <a:ext cx="8064896" cy="1470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sz="3600" spc="300" dirty="0" smtClean="0">
                <a:solidFill>
                  <a:srgbClr val="DDDDDD"/>
                </a:solidFill>
                <a:latin typeface="Helvetica LT Std" pitchFamily="34" charset="0"/>
              </a:rPr>
              <a:t>Plan prezentacji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1844824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Helvetica LT Std" pitchFamily="34" charset="0"/>
              </a:rPr>
              <a:t> Kim jest klient sektora pozabankowego?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Helvetica LT Std" pitchFamily="34" charset="0"/>
              </a:rPr>
              <a:t> Skąd konsumenci czerpią informacje o usługach finansowych?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Helvetica LT Std" pitchFamily="34" charset="0"/>
              </a:rPr>
              <a:t> Gdzie w internecie konsumenci szukają informacji o pożyczkach?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Helvetica LT Std" pitchFamily="34" charset="0"/>
              </a:rPr>
              <a:t> Jakich informacji o pożyczkach konsumenci szukają w internecie?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Helvetica LT Std" pitchFamily="34" charset="0"/>
              </a:rPr>
              <a:t> Co przy wyborze pożyczki jest dla konsumentów najważniejsze?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Helvetica LT Std" pitchFamily="34" charset="0"/>
              </a:rPr>
              <a:t> Wpływ pozycji w wynikach wyszukiwania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Helvetica LT Std" pitchFamily="34" charset="0"/>
              </a:rPr>
              <a:t> Prognozy dotyczące rynku pożyczek pozabankowych</a:t>
            </a:r>
            <a:endParaRPr lang="pl-PL" sz="2800" dirty="0" smtClean="0">
              <a:solidFill>
                <a:schemeClr val="bg1"/>
              </a:solidFill>
              <a:latin typeface="Helvetica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Odpowiedzi </a:t>
            </a:r>
            <a:r>
              <a:rPr lang="pl-PL" b="1" i="1" dirty="0"/>
              <a:t>może być kilka…</a:t>
            </a:r>
            <a:br>
              <a:rPr lang="pl-PL" b="1" i="1" dirty="0"/>
            </a:br>
            <a:endParaRPr lang="pl-PL" dirty="0"/>
          </a:p>
        </p:txBody>
      </p:sp>
      <p:sp>
        <p:nvSpPr>
          <p:cNvPr id="3276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l-PL" sz="2000" b="1" i="1" dirty="0" smtClean="0"/>
          </a:p>
          <a:p>
            <a:pPr eaLnBrk="1" hangingPunct="1">
              <a:buFont typeface="Arial" charset="0"/>
              <a:buNone/>
            </a:pPr>
            <a:r>
              <a:rPr lang="pl-PL" sz="2000" b="1" i="1" dirty="0" smtClean="0"/>
              <a:t>Rosnąca konsumpcja wśród </a:t>
            </a:r>
            <a:r>
              <a:rPr lang="pl-PL" sz="2000" b="1" i="1" dirty="0"/>
              <a:t>P</a:t>
            </a:r>
            <a:r>
              <a:rPr lang="pl-PL" sz="2000" b="1" i="1" dirty="0" smtClean="0"/>
              <a:t>olaków</a:t>
            </a:r>
          </a:p>
          <a:p>
            <a:pPr eaLnBrk="1" hangingPunct="1">
              <a:buFont typeface="Arial" charset="0"/>
              <a:buNone/>
            </a:pPr>
            <a:endParaRPr lang="pl-PL" sz="2000" b="1" i="1" dirty="0" smtClean="0"/>
          </a:p>
          <a:p>
            <a:pPr eaLnBrk="1" hangingPunct="1">
              <a:buFont typeface="Arial" charset="0"/>
              <a:buNone/>
            </a:pPr>
            <a:r>
              <a:rPr lang="pl-PL" sz="2000" b="1" i="1" dirty="0" smtClean="0"/>
              <a:t>Zacieśniona polityka kredytowa banków</a:t>
            </a:r>
          </a:p>
          <a:p>
            <a:pPr eaLnBrk="1" hangingPunct="1">
              <a:buFont typeface="Arial" charset="0"/>
              <a:buNone/>
            </a:pPr>
            <a:endParaRPr lang="pl-PL" sz="2000" b="1" i="1" dirty="0" smtClean="0"/>
          </a:p>
          <a:p>
            <a:pPr eaLnBrk="1" hangingPunct="1">
              <a:buFont typeface="Arial" charset="0"/>
              <a:buNone/>
            </a:pPr>
            <a:r>
              <a:rPr lang="pl-PL" sz="2000" b="1" i="1" dirty="0" smtClean="0"/>
              <a:t>Coraz większy dostęp do </a:t>
            </a:r>
            <a:r>
              <a:rPr lang="pl-PL" sz="2000" b="1" i="1" dirty="0" err="1" smtClean="0"/>
              <a:t>internetu</a:t>
            </a:r>
            <a:r>
              <a:rPr lang="pl-PL" sz="2000" b="1" i="1" dirty="0" smtClean="0"/>
              <a:t> w </a:t>
            </a:r>
            <a:r>
              <a:rPr lang="pl-PL" sz="2000" b="1" i="1" dirty="0" smtClean="0"/>
              <a:t>Polsce</a:t>
            </a:r>
          </a:p>
          <a:p>
            <a:pPr eaLnBrk="1" hangingPunct="1">
              <a:buFont typeface="Arial" charset="0"/>
              <a:buNone/>
            </a:pPr>
            <a:endParaRPr lang="pl-PL" sz="2000" b="1" i="1" dirty="0"/>
          </a:p>
          <a:p>
            <a:pPr eaLnBrk="1" hangingPunct="1">
              <a:buFont typeface="Arial" charset="0"/>
              <a:buNone/>
            </a:pPr>
            <a:r>
              <a:rPr lang="pl-PL" sz="2000" b="1" i="1" dirty="0" smtClean="0"/>
              <a:t>Atrakcyjna oferta pożyczek </a:t>
            </a:r>
            <a:r>
              <a:rPr lang="pl-PL" sz="2000" b="1" i="1" dirty="0" err="1" smtClean="0"/>
              <a:t>niebankowych</a:t>
            </a:r>
            <a:endParaRPr lang="pl-PL" sz="2000" b="1" i="1" dirty="0" smtClean="0"/>
          </a:p>
          <a:p>
            <a:pPr eaLnBrk="1" hangingPunct="1">
              <a:buFont typeface="Arial" charset="0"/>
              <a:buNone/>
            </a:pPr>
            <a:endParaRPr lang="pl-PL" sz="2000" b="1" i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pl-PL" sz="4000" b="1" i="1" dirty="0" smtClean="0"/>
          </a:p>
          <a:p>
            <a:pPr marL="0" indent="0" algn="ctr" eaLnBrk="1" hangingPunct="1">
              <a:buFont typeface="Arial" charset="0"/>
              <a:buNone/>
            </a:pPr>
            <a:endParaRPr lang="pl-PL" sz="4000" b="1" i="1" dirty="0"/>
          </a:p>
          <a:p>
            <a:pPr marL="0" indent="0" algn="ctr" eaLnBrk="1" hangingPunct="1">
              <a:buFont typeface="Arial" charset="0"/>
              <a:buNone/>
            </a:pPr>
            <a:endParaRPr lang="pl-PL" sz="4000" b="1" i="1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pl-PL" sz="4000" b="1" i="1" dirty="0" smtClean="0"/>
              <a:t>Na rynku liczą się tylko Ci gracze, którzy są najlepiej </a:t>
            </a:r>
            <a:r>
              <a:rPr lang="pl-PL" sz="4000" b="1" i="1" dirty="0" err="1" smtClean="0"/>
              <a:t>wypozycjonowani</a:t>
            </a:r>
            <a:endParaRPr lang="pl-PL" sz="4000" b="1" i="1" dirty="0" smtClean="0"/>
          </a:p>
          <a:p>
            <a:pPr marL="0" indent="0" algn="ctr" eaLnBrk="1" hangingPunct="1">
              <a:buFont typeface="Arial" charset="0"/>
              <a:buNone/>
            </a:pPr>
            <a:endParaRPr lang="pl-PL" sz="4000" b="1" i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2" name="AutoShape 2" descr="Wyświetlanie google-logo-874x28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Wyświetlanie google-logo-874x28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1" name="Picture 5" descr="C:\Users\SONY\Downloads\google-logo-874x288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1" y="846627"/>
            <a:ext cx="85312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</a:t>
            </a:r>
            <a:r>
              <a:rPr lang="pl-PL" dirty="0" err="1" smtClean="0"/>
              <a:t>wyszukań</a:t>
            </a:r>
            <a:r>
              <a:rPr lang="pl-PL" dirty="0" smtClean="0"/>
              <a:t> haseł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pl-PL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AutoShape 2" descr="Wyświetlanie liczba wyszukiw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AutoShape 4" descr="Wyświetlanie liczba wyszukiwa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4101" name="Picture 5" descr="C:\Users\SONY\Downloads\liczba wyszukiw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9" y="1412776"/>
            <a:ext cx="6963162" cy="47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061294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1mln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771800" y="328498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0,8 mln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283968" y="361366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0,5 mln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580112" y="393683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0,45mln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5575" y="6381328"/>
            <a:ext cx="1612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Źródło. </a:t>
            </a:r>
            <a:r>
              <a:rPr lang="pl-PL" sz="1400" dirty="0" err="1"/>
              <a:t>Webmetro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1295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Cena kliknięcia </a:t>
            </a:r>
            <a:r>
              <a:rPr lang="pl-PL" dirty="0" err="1" smtClean="0"/>
              <a:t>Adwords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1D540-859D-4CB2-8C39-E18B1400B1BA}" type="slidenum">
              <a:rPr lang="pl-PL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pl-PL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122" name="Picture 2" descr="C:\Users\SONY\Downloads\kosztzaklikniec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9" y="1412776"/>
            <a:ext cx="7255075" cy="49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092280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23,42 zł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732240" y="2852936"/>
            <a:ext cx="92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14,78zł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72200" y="42930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19,29 zł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12160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16,94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64533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Źródło. </a:t>
            </a:r>
            <a:r>
              <a:rPr lang="pl-PL" sz="1400" dirty="0" err="1" smtClean="0"/>
              <a:t>Webmetro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2437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86"/>
          <a:stretch>
            <a:fillRect/>
          </a:stretch>
        </p:blipFill>
        <p:spPr bwMode="auto">
          <a:xfrm>
            <a:off x="409575" y="695325"/>
            <a:ext cx="8324850" cy="53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z="2100" dirty="0" smtClean="0"/>
          </a:p>
          <a:p>
            <a:pPr marL="0" indent="0" eaLnBrk="1" hangingPunct="1">
              <a:buFont typeface="Arial" charset="0"/>
              <a:buNone/>
            </a:pPr>
            <a:endParaRPr lang="pl-PL" sz="2100" dirty="0"/>
          </a:p>
          <a:p>
            <a:pPr marL="0" indent="0" eaLnBrk="1" hangingPunct="1">
              <a:buFont typeface="Arial" charset="0"/>
              <a:buNone/>
            </a:pPr>
            <a:r>
              <a:rPr lang="pl-PL" sz="2100" dirty="0" smtClean="0"/>
              <a:t>Przy pozycjonowaniu firmy w Google, należy pamiętać o unikaniu tzw. niebezpiecznych haseł takich jak:</a:t>
            </a:r>
          </a:p>
          <a:p>
            <a:pPr marL="0" indent="0" eaLnBrk="1" hangingPunct="1">
              <a:buFont typeface="Arial" charset="0"/>
              <a:buNone/>
            </a:pPr>
            <a:endParaRPr lang="pl-PL" sz="2100" dirty="0" smtClean="0"/>
          </a:p>
          <a:p>
            <a:pPr marL="0" indent="0" eaLnBrk="1" hangingPunct="1">
              <a:buFontTx/>
              <a:buChar char="-"/>
            </a:pPr>
            <a:r>
              <a:rPr lang="pl-PL" sz="2100" dirty="0" smtClean="0"/>
              <a:t> Pożyczka bez </a:t>
            </a:r>
            <a:r>
              <a:rPr lang="pl-PL" sz="2100" dirty="0" err="1" smtClean="0"/>
              <a:t>bik</a:t>
            </a:r>
            <a:endParaRPr lang="pl-PL" sz="2100" dirty="0" smtClean="0"/>
          </a:p>
          <a:p>
            <a:pPr marL="0" indent="0" eaLnBrk="1" hangingPunct="1">
              <a:buFontTx/>
              <a:buNone/>
            </a:pPr>
            <a:endParaRPr lang="pl-PL" sz="2100" dirty="0" smtClean="0"/>
          </a:p>
          <a:p>
            <a:pPr marL="0" indent="0" eaLnBrk="1" hangingPunct="1">
              <a:buFontTx/>
              <a:buChar char="-"/>
            </a:pPr>
            <a:r>
              <a:rPr lang="pl-PL" sz="2100" dirty="0" smtClean="0"/>
              <a:t> Pożyczka bez </a:t>
            </a:r>
            <a:r>
              <a:rPr lang="pl-PL" sz="2100" dirty="0" err="1" smtClean="0"/>
              <a:t>krd</a:t>
            </a:r>
            <a:endParaRPr lang="pl-PL" sz="2100" dirty="0" smtClean="0"/>
          </a:p>
          <a:p>
            <a:pPr marL="0" indent="0" eaLnBrk="1" hangingPunct="1">
              <a:buFontTx/>
              <a:buNone/>
            </a:pPr>
            <a:endParaRPr lang="pl-PL" sz="2100" dirty="0" smtClean="0"/>
          </a:p>
          <a:p>
            <a:pPr marL="0" indent="0" eaLnBrk="1" hangingPunct="1">
              <a:buFontTx/>
              <a:buChar char="-"/>
            </a:pPr>
            <a:r>
              <a:rPr lang="pl-PL" sz="2100" dirty="0" smtClean="0"/>
              <a:t> Pożyczka bez dochodu</a:t>
            </a:r>
          </a:p>
          <a:p>
            <a:pPr marL="0" indent="0" eaLnBrk="1" hangingPunct="1">
              <a:buFontTx/>
              <a:buNone/>
            </a:pPr>
            <a:endParaRPr lang="pl-PL" sz="2100" dirty="0" smtClean="0"/>
          </a:p>
          <a:p>
            <a:pPr marL="0" indent="0" eaLnBrk="1" hangingPunct="1">
              <a:buFontTx/>
              <a:buNone/>
            </a:pPr>
            <a:r>
              <a:rPr lang="pl-PL" sz="2100" dirty="0" smtClean="0"/>
              <a:t>Takie hasła mogą przyczynić się do zwiększonego zainteresowania pożyczkami oferowanymi przez firmę wśród tzw. podejrzanych konsumentów.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Szybkość udzielenia zyskuje na znaczeniu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673536" cy="440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0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pl-PL" sz="4000" b="1" i="1" smtClean="0"/>
              <a:t>Już 1 na 10 internautów odwiedza strony o chwilówkach</a:t>
            </a:r>
            <a:br>
              <a:rPr lang="pl-PL" sz="4000" b="1" i="1" smtClean="0"/>
            </a:br>
            <a:endParaRPr lang="pl-PL" sz="4000" b="1" i="1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pic>
        <p:nvPicPr>
          <p:cNvPr id="10242" name="Picture 2" descr="C:\Users\SONY\Downloads\jeden z 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9952"/>
            <a:ext cx="8599694" cy="16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62373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Źródło. </a:t>
            </a:r>
            <a:r>
              <a:rPr lang="pl-PL" dirty="0" err="1" smtClean="0"/>
              <a:t>Gemius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044268"/>
              </p:ext>
            </p:extLst>
          </p:nvPr>
        </p:nvGraphicFramePr>
        <p:xfrm>
          <a:off x="3347864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…i 1 na 20 Polaków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1556792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- W 2014 roku miesięcznie na strony o chwilówkach wchodziło ponad 2 mln Polaków i stanowi to 9 % wszystkich osób odwiedzających strony internetowe w Polsce.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- Dla porównania w 2012 było to zaledwie 700 tysięcy, a w 2013 niecałe 1,5 mln. Jak widać, tendencja jest rosnąca.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- Według analizy firmy Pozyczkaportal.pl w 2015 roku możemy oczekiwać kolejnych rekordów.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51520" y="64533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Źródło. </a:t>
            </a:r>
            <a:r>
              <a:rPr lang="pl-PL" dirty="0" err="1" smtClean="0"/>
              <a:t>Gemius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4000" b="1" i="1" smtClean="0"/>
              <a:t>Zainteresowanie tematem pożyczek systematycznie rośnie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56376" cy="41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1D540-859D-4CB2-8C39-E18B1400B1BA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80420" cy="42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dirty="0" smtClean="0"/>
          </a:p>
          <a:p>
            <a:pPr algn="ctr">
              <a:buFont typeface="Arial" charset="0"/>
              <a:buNone/>
            </a:pPr>
            <a:endParaRPr lang="pl-PL" dirty="0"/>
          </a:p>
          <a:p>
            <a:pPr algn="ctr">
              <a:buFont typeface="Arial" charset="0"/>
              <a:buNone/>
            </a:pPr>
            <a:r>
              <a:rPr lang="pl-PL" dirty="0" smtClean="0"/>
              <a:t>Dziękuję </a:t>
            </a:r>
            <a:r>
              <a:rPr lang="pl-PL" dirty="0" smtClean="0"/>
              <a:t>za uwagę </a:t>
            </a:r>
            <a:r>
              <a:rPr lang="pl-PL" dirty="0" smtClean="0">
                <a:sym typeface="Wingdings" pitchFamily="2" charset="2"/>
              </a:rPr>
              <a:t>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ym typeface="Wingdings" pitchFamily="2" charset="2"/>
              </a:rPr>
              <a:t>Po więcej zapraszamy na:</a:t>
            </a:r>
          </a:p>
          <a:p>
            <a:pPr algn="ctr">
              <a:buFont typeface="Arial" charset="0"/>
              <a:buNone/>
            </a:pPr>
            <a:endParaRPr lang="pl-PL" dirty="0">
              <a:sym typeface="Wingdings" pitchFamily="2" charset="2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  <p:pic>
        <p:nvPicPr>
          <p:cNvPr id="4" name="Obraz 3" descr="pp.png"/>
          <p:cNvPicPr>
            <a:picLocks noChangeAspect="1"/>
          </p:cNvPicPr>
          <p:nvPr/>
        </p:nvPicPr>
        <p:blipFill>
          <a:blip r:embed="rId2" cstate="print"/>
          <a:srcRect t="62501" b="14060"/>
          <a:stretch>
            <a:fillRect/>
          </a:stretch>
        </p:blipFill>
        <p:spPr>
          <a:xfrm>
            <a:off x="939623" y="3284984"/>
            <a:ext cx="7155635" cy="108012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851920" y="5445224"/>
            <a:ext cx="42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Tymon </a:t>
            </a:r>
            <a:r>
              <a:rPr lang="pl-PL" dirty="0" err="1" smtClean="0"/>
              <a:t>Zastrzeżyński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tymon@pozyczkaportal.pl</a:t>
            </a:r>
            <a:endParaRPr lang="pl-PL" dirty="0" smtClean="0"/>
          </a:p>
          <a:p>
            <a:r>
              <a:rPr lang="pl-PL" dirty="0" smtClean="0"/>
              <a:t>600 544 877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38420" cy="440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1D540-859D-4CB2-8C39-E18B1400B1BA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81099" cy="43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8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ctrTitle" idx="4294967295"/>
          </p:nvPr>
        </p:nvSpPr>
        <p:spPr>
          <a:xfrm>
            <a:off x="395536" y="0"/>
            <a:ext cx="8352928" cy="1470025"/>
          </a:xfrm>
        </p:spPr>
        <p:txBody>
          <a:bodyPr/>
          <a:lstStyle/>
          <a:p>
            <a:pPr eaLnBrk="1" hangingPunct="1"/>
            <a:r>
              <a:rPr lang="pl-PL" sz="3600" dirty="0" smtClean="0">
                <a:solidFill>
                  <a:srgbClr val="DDDDDD"/>
                </a:solidFill>
                <a:latin typeface="Helvetica LT Std" pitchFamily="34" charset="0"/>
              </a:rPr>
              <a:t>Kim jest klient sektora pozabankowego?</a:t>
            </a:r>
            <a:endParaRPr lang="pl-PL" sz="3000" b="1" dirty="0" smtClean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08212BD-EADC-48E2-B468-51F698C5D02C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pic>
        <p:nvPicPr>
          <p:cNvPr id="4" name="Picture 3" descr="C:\Users\SONY\Downloads\Untitled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592288" cy="26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NY\Downloads\wi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8160"/>
            <a:ext cx="3380859" cy="47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95749" y="59919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Źródła: Pozyczkaportal.pl </a:t>
            </a:r>
            <a:r>
              <a:rPr lang="pl-PL" sz="1400" dirty="0" err="1"/>
              <a:t>PwC</a:t>
            </a:r>
            <a:r>
              <a:rPr lang="pl-PL" sz="1400" dirty="0"/>
              <a:t>, Federacja Konsumentów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DDDDD"/>
                </a:solidFill>
                <a:latin typeface="Helvetica LT Std" pitchFamily="34" charset="0"/>
              </a:rPr>
              <a:t>Kim jest klient sektora </a:t>
            </a:r>
            <a:r>
              <a:rPr lang="pl-PL" dirty="0" err="1">
                <a:solidFill>
                  <a:srgbClr val="DDDDDD"/>
                </a:solidFill>
                <a:latin typeface="Helvetica LT Std" pitchFamily="34" charset="0"/>
              </a:rPr>
              <a:t>pozabankowego</a:t>
            </a:r>
            <a:r>
              <a:rPr lang="pl-PL" dirty="0" smtClean="0">
                <a:solidFill>
                  <a:srgbClr val="DDDDDD"/>
                </a:solidFill>
                <a:latin typeface="Helvetica LT Std" pitchFamily="34" charset="0"/>
              </a:rPr>
              <a:t>? </a:t>
            </a:r>
            <a:r>
              <a:rPr lang="pl-PL" dirty="0">
                <a:solidFill>
                  <a:srgbClr val="DDDDDD"/>
                </a:solidFill>
                <a:latin typeface="Helvetica LT Std" pitchFamily="34" charset="0"/>
              </a:rPr>
              <a:t>c</a:t>
            </a:r>
            <a:r>
              <a:rPr lang="pl-PL" dirty="0" smtClean="0">
                <a:solidFill>
                  <a:srgbClr val="DDDDDD"/>
                </a:solidFill>
                <a:latin typeface="Helvetica LT Std" pitchFamily="34" charset="0"/>
              </a:rPr>
              <a:t>d.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212BD-EADC-48E2-B468-51F698C5D02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3" name="AutoShape 2" descr="Wyświetlanie Untitled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C:\Users\SONY\Downloads\miastapowyzej300t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5" y="3146933"/>
            <a:ext cx="3401454" cy="29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NY\Downloads\60procen-1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2" y="1484784"/>
            <a:ext cx="6450794" cy="16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NY\Downloads\wyksztalcen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57" y="2708920"/>
            <a:ext cx="3969311" cy="37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-23258" y="62422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Źródła: </a:t>
            </a:r>
            <a:r>
              <a:rPr lang="pl-PL" sz="1400" dirty="0" smtClean="0"/>
              <a:t>Pozyczkaportal.pl </a:t>
            </a:r>
            <a:r>
              <a:rPr lang="pl-PL" sz="1400" dirty="0" err="1" smtClean="0"/>
              <a:t>PwC</a:t>
            </a:r>
            <a:r>
              <a:rPr lang="pl-PL" sz="1400" dirty="0"/>
              <a:t>, Federacja Konsumentów</a:t>
            </a:r>
          </a:p>
        </p:txBody>
      </p:sp>
    </p:spTree>
    <p:extLst>
      <p:ext uri="{BB962C8B-B14F-4D97-AF65-F5344CB8AC3E}">
        <p14:creationId xmlns:p14="http://schemas.microsoft.com/office/powerpoint/2010/main" val="37010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DDDDD"/>
                </a:solidFill>
                <a:latin typeface="Helvetica LT Std" pitchFamily="34" charset="0"/>
              </a:rPr>
              <a:t>Kim jest klient sektora </a:t>
            </a:r>
            <a:r>
              <a:rPr lang="pl-PL" dirty="0" err="1">
                <a:solidFill>
                  <a:srgbClr val="DDDDDD"/>
                </a:solidFill>
                <a:latin typeface="Helvetica LT Std" pitchFamily="34" charset="0"/>
              </a:rPr>
              <a:t>pozabankowego</a:t>
            </a:r>
            <a:r>
              <a:rPr lang="pl-PL" dirty="0">
                <a:solidFill>
                  <a:srgbClr val="DDDDDD"/>
                </a:solidFill>
                <a:latin typeface="Helvetica LT Std" pitchFamily="34" charset="0"/>
              </a:rPr>
              <a:t>? cd.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1D540-859D-4CB2-8C39-E18B1400B1BA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3074" name="Picture 2" descr="C:\Users\SONY\Downloads\komputer,komora,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542858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Źródła: Pozyczkaportal.pl </a:t>
            </a:r>
            <a:r>
              <a:rPr lang="pl-PL" sz="1400" dirty="0" err="1"/>
              <a:t>PwC</a:t>
            </a:r>
            <a:r>
              <a:rPr lang="pl-PL" sz="1400" dirty="0"/>
              <a:t>, Federacja Konsumentów</a:t>
            </a:r>
          </a:p>
        </p:txBody>
      </p:sp>
    </p:spTree>
    <p:extLst>
      <p:ext uri="{BB962C8B-B14F-4D97-AF65-F5344CB8AC3E}">
        <p14:creationId xmlns:p14="http://schemas.microsoft.com/office/powerpoint/2010/main" val="7052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4000" b="1" i="1" dirty="0" smtClean="0"/>
              <a:t>Gdzie w internecie konsumenci szukają informacji o pożyczkach?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73EE4-A429-4203-AD46-A457DC4AA5D3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pic>
        <p:nvPicPr>
          <p:cNvPr id="6146" name="Picture 2" descr="http://griphonmarketing.com/wp-content/uploads/2013/04/Search-Engine-Marketing-P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EECE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473</Words>
  <Application>Microsoft Office PowerPoint</Application>
  <PresentationFormat>Pokaz na ekranie (4:3)</PresentationFormat>
  <Paragraphs>125</Paragraphs>
  <Slides>30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Gdzie klienci szukają informacji o pożyczkach pozabankowych?</vt:lpstr>
      <vt:lpstr>Plan prezentacji</vt:lpstr>
      <vt:lpstr>Prezentacja programu PowerPoint</vt:lpstr>
      <vt:lpstr>Prezentacja programu PowerPoint</vt:lpstr>
      <vt:lpstr>Prezentacja programu PowerPoint</vt:lpstr>
      <vt:lpstr>Kim jest klient sektora pozabankowego?</vt:lpstr>
      <vt:lpstr>Kim jest klient sektora pozabankowego? cd.</vt:lpstr>
      <vt:lpstr>Kim jest klient sektora pozabankowego? cd.</vt:lpstr>
      <vt:lpstr>Prezentacja programu PowerPoint</vt:lpstr>
      <vt:lpstr>Jak to wygląda w branży tradycyjnej?</vt:lpstr>
      <vt:lpstr>…a w branży pożyczkowej</vt:lpstr>
      <vt:lpstr>Prezentacja programu PowerPoint</vt:lpstr>
      <vt:lpstr>Prezentacja programu PowerPoint</vt:lpstr>
      <vt:lpstr>  Dla 37% konsumentów opinia o pożyczce to najważniejszy czynnik przy podejmowaniu decyzji o wyborze oferty pożyczkowej</vt:lpstr>
      <vt:lpstr>Firmy pożyczkowe wychodzą naprzeciw oczekiwaniom konsumentów i nawiązują współpracę z merytorycznymi portalami i organizacjami, które porównują i analizują oferty.</vt:lpstr>
      <vt:lpstr>Prezentacja programu PowerPoint</vt:lpstr>
      <vt:lpstr>Jak firmy pożyczkowe pozyskują klientów?</vt:lpstr>
      <vt:lpstr>Prezentacja programu PowerPoint</vt:lpstr>
      <vt:lpstr>Prezentacja programu PowerPoint</vt:lpstr>
      <vt:lpstr> Odpowiedzi może być kilka… </vt:lpstr>
      <vt:lpstr>Prezentacja programu PowerPoint</vt:lpstr>
      <vt:lpstr>Liczba wyszukań haseł</vt:lpstr>
      <vt:lpstr>Cena kliknięcia Adwords</vt:lpstr>
      <vt:lpstr>Prezentacja programu PowerPoint</vt:lpstr>
      <vt:lpstr>Prezentacja programu PowerPoint</vt:lpstr>
      <vt:lpstr>Szybkość udzielenia zyskuje na znaczeniu</vt:lpstr>
      <vt:lpstr>Już 1 na 10 internautów odwiedza strony o chwilówkach </vt:lpstr>
      <vt:lpstr>…i 1 na 20 Polaków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Gdzie klienci szukają informacji o pożyczkach pozabankowych? Case Study</dc:title>
  <dc:creator>SONY</dc:creator>
  <cp:lastModifiedBy>SONY</cp:lastModifiedBy>
  <cp:revision>132</cp:revision>
  <dcterms:created xsi:type="dcterms:W3CDTF">2015-03-15T15:15:08Z</dcterms:created>
  <dcterms:modified xsi:type="dcterms:W3CDTF">2015-03-24T08:25:36Z</dcterms:modified>
</cp:coreProperties>
</file>